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441" r:id="rId5"/>
    <p:sldId id="540" r:id="rId6"/>
    <p:sldId id="442" r:id="rId7"/>
    <p:sldId id="343" r:id="rId8"/>
    <p:sldId id="443" r:id="rId9"/>
    <p:sldId id="444" r:id="rId10"/>
    <p:sldId id="445" r:id="rId11"/>
    <p:sldId id="547" r:id="rId12"/>
    <p:sldId id="551" r:id="rId13"/>
    <p:sldId id="550" r:id="rId14"/>
    <p:sldId id="542" r:id="rId15"/>
    <p:sldId id="34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vasubramanipodhavoor@gmail.com" initials="" lastIdx="1" clrIdx="0">
    <p:extLst>
      <p:ext uri="{19B8F6BF-5375-455C-9EA6-DF929625EA0E}">
        <p15:presenceInfo xmlns:p15="http://schemas.microsoft.com/office/powerpoint/2012/main" xmlns="" userId="4540c4230c14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23366"/>
    <a:srgbClr val="213163"/>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2965" autoAdjust="0"/>
  </p:normalViewPr>
  <p:slideViewPr>
    <p:cSldViewPr snapToGrid="0">
      <p:cViewPr varScale="1">
        <p:scale>
          <a:sx n="90" d="100"/>
          <a:sy n="90" d="100"/>
        </p:scale>
        <p:origin x="-816" y="-102"/>
      </p:cViewPr>
      <p:guideLst>
        <p:guide orient="horz" pos="540"/>
        <p:guide orient="horz" pos="1620"/>
        <p:guide orient="horz" pos="660"/>
        <p:guide pos="144"/>
      </p:guideLst>
    </p:cSldViewPr>
  </p:slideViewPr>
  <p:notesTextViewPr>
    <p:cViewPr>
      <p:scale>
        <a:sx n="1" d="1"/>
        <a:sy n="1" d="1"/>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heme" Target="theme/theme1.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presProps" Target="presProps.xml"/><Relationship Id="rId10" Type="http://schemas.openxmlformats.org/officeDocument/2006/relationships/slide" Target="slides/slide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10</a:t>
            </a:fld>
            <a:endParaRPr lang="en-US" sz="1200" b="0" strike="noStrike" spc="-1">
              <a:latin typeface="Times New Roman"/>
            </a:endParaRPr>
          </a:p>
        </p:txBody>
      </p:sp>
    </p:spTree>
    <p:extLst>
      <p:ext uri="{BB962C8B-B14F-4D97-AF65-F5344CB8AC3E}">
        <p14:creationId xmlns:p14="http://schemas.microsoft.com/office/powerpoint/2010/main" xmlns="" val="755031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81422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12</a:t>
            </a:fld>
            <a:endParaRPr lang="en-US" sz="1200" b="0" strike="noStrike" spc="-1">
              <a:latin typeface="Times New Roman"/>
            </a:endParaRPr>
          </a:p>
        </p:txBody>
      </p:sp>
    </p:spTree>
    <p:extLst>
      <p:ext uri="{BB962C8B-B14F-4D97-AF65-F5344CB8AC3E}">
        <p14:creationId xmlns:p14="http://schemas.microsoft.com/office/powerpoint/2010/main" xmlns=""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411605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8</a:t>
            </a:fld>
            <a:endParaRPr lang="en-US" sz="1200" b="0" strike="noStrike" spc="-1">
              <a:latin typeface="Times New Roman"/>
            </a:endParaRPr>
          </a:p>
        </p:txBody>
      </p:sp>
    </p:spTree>
    <p:extLst>
      <p:ext uri="{BB962C8B-B14F-4D97-AF65-F5344CB8AC3E}">
        <p14:creationId xmlns:p14="http://schemas.microsoft.com/office/powerpoint/2010/main" xmlns=""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9</a:t>
            </a:fld>
            <a:endParaRPr lang="en-US" sz="1200" b="0" strike="noStrike" spc="-1">
              <a:latin typeface="Times New Roman"/>
            </a:endParaRPr>
          </a:p>
        </p:txBody>
      </p:sp>
    </p:spTree>
    <p:extLst>
      <p:ext uri="{BB962C8B-B14F-4D97-AF65-F5344CB8AC3E}">
        <p14:creationId xmlns:p14="http://schemas.microsoft.com/office/powerpoint/2010/main" xmlns=""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4/12/2024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xmlns=""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xmlns="" id="{E688529A-B419-DA4B-5F2D-19BE77562210}"/>
              </a:ext>
            </a:extLst>
          </p:cNvPr>
          <p:cNvPicPr>
            <a:picLocks noChangeAspect="1"/>
          </p:cNvPicPr>
          <p:nvPr userDrawn="1"/>
        </p:nvPicPr>
        <p:blipFill>
          <a:blip r:embed="rId14">
            <a:extLst>
              <a:ext uri="{28A0092B-C50C-407E-A947-70E740481C1C}">
                <a14:useLocalDpi xmlns:a14="http://schemas.microsoft.com/office/drawing/2010/main" xmlns=""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xmlns=""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xmlns=""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xmlns=""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xmlns=""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xmlns=""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xmlns=""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xmlns=""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xmlns=""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xmlns=""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xmlns=""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xmlns=""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xmlns=""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xmlns="" id="{B8BCF8B7-52AB-B3FB-BD62-ABF520369315}"/>
              </a:ext>
            </a:extLst>
          </p:cNvPr>
          <p:cNvSpPr/>
          <p:nvPr/>
        </p:nvSpPr>
        <p:spPr>
          <a:xfrm>
            <a:off x="1642824" y="2719105"/>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Spotify Music Recommendation System</a:t>
            </a:r>
          </a:p>
        </p:txBody>
      </p:sp>
      <p:sp>
        <p:nvSpPr>
          <p:cNvPr id="27" name="TextBox 26">
            <a:extLst>
              <a:ext uri="{FF2B5EF4-FFF2-40B4-BE49-F238E27FC236}">
                <a16:creationId xmlns:a16="http://schemas.microsoft.com/office/drawing/2014/main" xmlns="" id="{243F787A-C1B9-4A5B-C50F-502754DD3886}"/>
              </a:ext>
            </a:extLst>
          </p:cNvPr>
          <p:cNvSpPr txBox="1"/>
          <p:nvPr/>
        </p:nvSpPr>
        <p:spPr>
          <a:xfrm>
            <a:off x="1281239" y="4231478"/>
            <a:ext cx="5364109" cy="651460"/>
          </a:xfrm>
          <a:prstGeom prst="rect">
            <a:avLst/>
          </a:prstGeom>
          <a:noFill/>
        </p:spPr>
        <p:txBody>
          <a:bodyPr wrap="square">
            <a:spAutoFit/>
          </a:bodyPr>
          <a:lstStyle/>
          <a:p>
            <a:pPr marR="0" lvl="0" rtl="0">
              <a:lnSpc>
                <a:spcPct val="100000"/>
              </a:lnSpc>
              <a:spcBef>
                <a:spcPts val="0"/>
              </a:spcBef>
              <a:spcAft>
                <a:spcPts val="200"/>
              </a:spcAft>
            </a:pPr>
            <a:r>
              <a:rPr lang="en-US" sz="1100" dirty="0" smtClean="0">
                <a:solidFill>
                  <a:schemeClr val="bg1"/>
                </a:solidFill>
              </a:rPr>
              <a:t>Name: R.BALAMURUGAN.</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a:t>
            </a:r>
            <a:r>
              <a:rPr lang="en-US" sz="1100" b="0" i="0" u="none" strike="noStrike" cap="none" dirty="0" smtClean="0">
                <a:solidFill>
                  <a:schemeClr val="bg1"/>
                </a:solidFill>
                <a:latin typeface="Arial"/>
                <a:ea typeface="Arial"/>
                <a:cs typeface="Arial"/>
                <a:sym typeface="Arial"/>
              </a:rPr>
              <a:t>Id: au811321114002</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a:t>
            </a:r>
            <a:r>
              <a:rPr lang="en-US" sz="1100" dirty="0" smtClean="0">
                <a:solidFill>
                  <a:schemeClr val="bg1"/>
                </a:solidFill>
              </a:rPr>
              <a:t>: JJ </a:t>
            </a:r>
            <a:r>
              <a:rPr lang="en-US" sz="1100" dirty="0">
                <a:solidFill>
                  <a:schemeClr val="bg1"/>
                </a:solidFill>
              </a:rPr>
              <a:t>COLLEGE OF ENGINEERING AND </a:t>
            </a:r>
            <a:r>
              <a:rPr lang="en-US" sz="1100" dirty="0" smtClean="0">
                <a:solidFill>
                  <a:schemeClr val="bg1"/>
                </a:solidFill>
              </a:rPr>
              <a:t>TECHNOLOGY,TRICHY-09</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xmlns="" id="{56FB6AFA-8395-5671-A976-DC0A7C9493C3}"/>
              </a:ext>
            </a:extLst>
          </p:cNvPr>
          <p:cNvCxnSpPr>
            <a:cxnSpLocks/>
          </p:cNvCxnSpPr>
          <p:nvPr/>
        </p:nvCxnSpPr>
        <p:spPr>
          <a:xfrm flipV="1">
            <a:off x="0" y="3923414"/>
            <a:ext cx="9144000" cy="10633"/>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18032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conclusion, the Spotify music recommendation system project holds significant promise in enhancing the user experience and driving engagement on the platform. Through the implementation of advanced machine learning algorithms.</a:t>
            </a:r>
          </a:p>
          <a:p>
            <a:pPr marL="173736" indent="-173736">
              <a:spcAft>
                <a:spcPts val="800"/>
              </a:spcAft>
              <a:buClr>
                <a:srgbClr val="213163"/>
              </a:buClr>
              <a:buFont typeface="Arial" panose="020B0604020202020204" pitchFamily="34" charset="0"/>
              <a:buChar char="•"/>
            </a:pPr>
            <a:r>
              <a:rPr lang="en-US" dirty="0"/>
              <a:t>Collaboration with industry stakeholders and ongoing innovation will be essential in staying competitive and meeting the evolving needs of users in the dynamic music streaming landscape.</a:t>
            </a:r>
          </a:p>
          <a:p>
            <a:pPr marL="173736" indent="-173736">
              <a:spcAft>
                <a:spcPts val="800"/>
              </a:spcAft>
              <a:buClr>
                <a:srgbClr val="213163"/>
              </a:buClr>
              <a:buFont typeface="Arial" panose="020B0604020202020204" pitchFamily="34" charset="0"/>
              <a:buChar char="•"/>
            </a:pPr>
            <a:endParaRPr lang="en-US" dirty="0"/>
          </a:p>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xmlns=""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xmlns="" id="{6389E08A-7474-7999-18DB-EAD13A242F48}"/>
              </a:ext>
            </a:extLst>
          </p:cNvPr>
          <p:cNvSpPr txBox="1"/>
          <p:nvPr/>
        </p:nvSpPr>
        <p:spPr>
          <a:xfrm>
            <a:off x="61913" y="121095"/>
            <a:ext cx="4633912" cy="307777"/>
          </a:xfrm>
          <a:prstGeom prst="rect">
            <a:avLst/>
          </a:prstGeom>
          <a:solidFill>
            <a:srgbClr val="223366"/>
          </a:solidFill>
        </p:spPr>
        <p:txBody>
          <a:bodyPr wrap="square">
            <a:spAutoFit/>
          </a:bodyPr>
          <a:lstStyle/>
          <a:p>
            <a:r>
              <a:rPr lang="en-IN" b="1" dirty="0">
                <a:solidFill>
                  <a:schemeClr val="bg1"/>
                </a:solidFill>
              </a:rPr>
              <a:t>Spotify Music Recommendation System</a:t>
            </a:r>
          </a:p>
        </p:txBody>
      </p:sp>
    </p:spTree>
    <p:extLst>
      <p:ext uri="{BB962C8B-B14F-4D97-AF65-F5344CB8AC3E}">
        <p14:creationId xmlns:p14="http://schemas.microsoft.com/office/powerpoint/2010/main" xmlns="" val="1779708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B6E6F345-B602-EC4B-B8B2-B4CAA1DC1D46}"/>
              </a:ext>
            </a:extLst>
          </p:cNvPr>
          <p:cNvSpPr txBox="1"/>
          <p:nvPr/>
        </p:nvSpPr>
        <p:spPr>
          <a:xfrm>
            <a:off x="134935" y="1052956"/>
            <a:ext cx="8734745" cy="307777"/>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dirty="0">
                <a:solidFill>
                  <a:srgbClr val="0000FF"/>
                </a:solidFill>
                <a:effectLst/>
              </a:rPr>
              <a:t>https://www.geeksforgeeks.org/music-recommendation-system-using-machine-learning/</a:t>
            </a: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4" name="TextBox 3">
            <a:extLst>
              <a:ext uri="{FF2B5EF4-FFF2-40B4-BE49-F238E27FC236}">
                <a16:creationId xmlns:a16="http://schemas.microsoft.com/office/drawing/2014/main" xmlns="" id="{2512CF76-4234-C1A5-EF4E-F84FD0BDF5CD}"/>
              </a:ext>
            </a:extLst>
          </p:cNvPr>
          <p:cNvSpPr txBox="1"/>
          <p:nvPr/>
        </p:nvSpPr>
        <p:spPr>
          <a:xfrm>
            <a:off x="44607" y="105043"/>
            <a:ext cx="4633912" cy="307777"/>
          </a:xfrm>
          <a:prstGeom prst="rect">
            <a:avLst/>
          </a:prstGeom>
          <a:solidFill>
            <a:srgbClr val="223366"/>
          </a:solidFill>
        </p:spPr>
        <p:txBody>
          <a:bodyPr wrap="square">
            <a:spAutoFit/>
          </a:bodyPr>
          <a:lstStyle/>
          <a:p>
            <a:r>
              <a:rPr lang="en-IN" b="1" dirty="0">
                <a:solidFill>
                  <a:schemeClr val="bg1"/>
                </a:solidFill>
              </a:rPr>
              <a:t>Spotify Music Recommendation System</a:t>
            </a:r>
          </a:p>
        </p:txBody>
      </p:sp>
    </p:spTree>
    <p:extLst>
      <p:ext uri="{BB962C8B-B14F-4D97-AF65-F5344CB8AC3E}">
        <p14:creationId xmlns:p14="http://schemas.microsoft.com/office/powerpoint/2010/main" xmlns="" val="1480951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a:extLst>
              <a:ext uri="{FF2B5EF4-FFF2-40B4-BE49-F238E27FC236}">
                <a16:creationId xmlns:a16="http://schemas.microsoft.com/office/drawing/2014/main" xmlns="" id="{194A3047-20EE-2A67-0731-E9076D17EE80}"/>
              </a:ext>
            </a:extLst>
          </p:cNvPr>
          <p:cNvSpPr txBox="1"/>
          <p:nvPr/>
        </p:nvSpPr>
        <p:spPr>
          <a:xfrm>
            <a:off x="47624" y="85725"/>
            <a:ext cx="4633912" cy="307777"/>
          </a:xfrm>
          <a:prstGeom prst="rect">
            <a:avLst/>
          </a:prstGeom>
          <a:solidFill>
            <a:srgbClr val="223366"/>
          </a:solidFill>
        </p:spPr>
        <p:txBody>
          <a:bodyPr wrap="square">
            <a:spAutoFit/>
          </a:bodyPr>
          <a:lstStyle/>
          <a:p>
            <a:r>
              <a:rPr lang="en-IN" b="1" dirty="0">
                <a:solidFill>
                  <a:schemeClr val="bg1"/>
                </a:solidFill>
              </a:rPr>
              <a:t>Spotify Music Recommendation System</a:t>
            </a:r>
          </a:p>
        </p:txBody>
      </p:sp>
    </p:spTree>
    <p:extLst>
      <p:ext uri="{BB962C8B-B14F-4D97-AF65-F5344CB8AC3E}">
        <p14:creationId xmlns:p14="http://schemas.microsoft.com/office/powerpoint/2010/main" xmlns=""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4" name="TextBox 3">
            <a:extLst>
              <a:ext uri="{FF2B5EF4-FFF2-40B4-BE49-F238E27FC236}">
                <a16:creationId xmlns:a16="http://schemas.microsoft.com/office/drawing/2014/main" xmlns="" id="{4E69F76B-C645-9C8D-C4AC-9DFA96BD02C1}"/>
              </a:ext>
            </a:extLst>
          </p:cNvPr>
          <p:cNvSpPr txBox="1"/>
          <p:nvPr/>
        </p:nvSpPr>
        <p:spPr>
          <a:xfrm>
            <a:off x="0" y="123825"/>
            <a:ext cx="4633912" cy="338554"/>
          </a:xfrm>
          <a:prstGeom prst="rect">
            <a:avLst/>
          </a:prstGeom>
          <a:solidFill>
            <a:srgbClr val="223366"/>
          </a:solidFill>
        </p:spPr>
        <p:txBody>
          <a:bodyPr wrap="square">
            <a:spAutoFit/>
          </a:bodyPr>
          <a:lstStyle/>
          <a:p>
            <a:r>
              <a:rPr lang="en-US" sz="1600" b="1" dirty="0">
                <a:solidFill>
                  <a:schemeClr val="bg1"/>
                </a:solidFill>
              </a:rPr>
              <a:t>S</a:t>
            </a:r>
            <a:r>
              <a:rPr lang="en-IN" sz="1600" b="1" dirty="0" err="1">
                <a:solidFill>
                  <a:schemeClr val="bg1"/>
                </a:solidFill>
              </a:rPr>
              <a:t>potify</a:t>
            </a:r>
            <a:r>
              <a:rPr lang="en-IN" sz="1600" b="1" dirty="0">
                <a:solidFill>
                  <a:schemeClr val="bg1"/>
                </a:solidFill>
              </a:rPr>
              <a:t> Music Recommendation System</a:t>
            </a:r>
          </a:p>
        </p:txBody>
      </p:sp>
    </p:spTree>
    <p:extLst>
      <p:ext uri="{BB962C8B-B14F-4D97-AF65-F5344CB8AC3E}">
        <p14:creationId xmlns:p14="http://schemas.microsoft.com/office/powerpoint/2010/main" xmlns=""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2410886"/>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 &amp; Proposed System/Solution</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xmlns=""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xmlns="" id="{E5B75483-D7A8-FA82-D758-CCA108BCFACA}"/>
              </a:ext>
            </a:extLst>
          </p:cNvPr>
          <p:cNvSpPr txBox="1"/>
          <p:nvPr/>
        </p:nvSpPr>
        <p:spPr>
          <a:xfrm>
            <a:off x="32277" y="144682"/>
            <a:ext cx="4633912" cy="338554"/>
          </a:xfrm>
          <a:prstGeom prst="rect">
            <a:avLst/>
          </a:prstGeom>
          <a:solidFill>
            <a:srgbClr val="213163"/>
          </a:solidFill>
        </p:spPr>
        <p:txBody>
          <a:bodyPr wrap="square">
            <a:spAutoFit/>
          </a:bodyPr>
          <a:lstStyle/>
          <a:p>
            <a:r>
              <a:rPr lang="en-IN" sz="1600" b="1" dirty="0">
                <a:solidFill>
                  <a:schemeClr val="bg1"/>
                </a:solidFill>
              </a:rPr>
              <a:t>Spotify Music Recommendation System</a:t>
            </a:r>
          </a:p>
        </p:txBody>
      </p:sp>
    </p:spTree>
    <p:extLst>
      <p:ext uri="{BB962C8B-B14F-4D97-AF65-F5344CB8AC3E}">
        <p14:creationId xmlns:p14="http://schemas.microsoft.com/office/powerpoint/2010/main" xmlns=""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1815882"/>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00000"/>
                </a:solidFill>
                <a:effectLst/>
              </a:rPr>
              <a:t>A Real-Time Spotify Music Recommendation System. Our project focuses on developing an advanced real-time </a:t>
            </a:r>
            <a:r>
              <a:rPr lang="en-US" dirty="0"/>
              <a:t>R</a:t>
            </a:r>
            <a:r>
              <a:rPr lang="en-US" b="0" i="0" dirty="0">
                <a:solidFill>
                  <a:srgbClr val="000000"/>
                </a:solidFill>
                <a:effectLst/>
              </a:rPr>
              <a:t>ecommendation system using state-of-the-art AI and ML techniques. Leveraging </a:t>
            </a:r>
            <a:r>
              <a:rPr lang="en-US" dirty="0"/>
              <a:t>Machine Learning</a:t>
            </a:r>
            <a:r>
              <a:rPr lang="en-US" b="0" i="0" dirty="0">
                <a:solidFill>
                  <a:srgbClr val="000000"/>
                </a:solidFill>
                <a:effectLst/>
              </a:rPr>
              <a:t> algorithms, the system aims to Recommended Music any age groups simultaneously. The goal is to all Over The World Different Language in </a:t>
            </a:r>
            <a:r>
              <a:rPr lang="en-US" b="0" i="0" dirty="0" err="1">
                <a:solidFill>
                  <a:srgbClr val="000000"/>
                </a:solidFill>
                <a:effectLst/>
              </a:rPr>
              <a:t>musi</a:t>
            </a:r>
            <a:r>
              <a:rPr lang="en-US" b="0" i="0" dirty="0">
                <a:solidFill>
                  <a:srgbClr val="000000"/>
                </a:solidFill>
                <a:effectLst/>
              </a:rPr>
              <a:t> goin</a:t>
            </a:r>
            <a:r>
              <a:rPr lang="en-US" dirty="0"/>
              <a:t>g on people.</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xmlns=""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xmlns=""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xmlns=""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a:extLst>
              <a:ext uri="{FF2B5EF4-FFF2-40B4-BE49-F238E27FC236}">
                <a16:creationId xmlns:a16="http://schemas.microsoft.com/office/drawing/2014/main" xmlns="" id="{FF5E54CA-6CA4-5070-7172-9602C7C76BEF}"/>
              </a:ext>
            </a:extLst>
          </p:cNvPr>
          <p:cNvSpPr txBox="1"/>
          <p:nvPr/>
        </p:nvSpPr>
        <p:spPr>
          <a:xfrm>
            <a:off x="36511" y="118062"/>
            <a:ext cx="4633912" cy="307777"/>
          </a:xfrm>
          <a:prstGeom prst="rect">
            <a:avLst/>
          </a:prstGeom>
          <a:solidFill>
            <a:srgbClr val="213163"/>
          </a:solidFill>
        </p:spPr>
        <p:txBody>
          <a:bodyPr wrap="square">
            <a:spAutoFit/>
          </a:bodyPr>
          <a:lstStyle/>
          <a:p>
            <a:r>
              <a:rPr lang="en-IN" sz="1400" b="1" dirty="0">
                <a:solidFill>
                  <a:schemeClr val="bg1"/>
                </a:solidFill>
              </a:rPr>
              <a:t>Spotify Music Recommendation System</a:t>
            </a:r>
          </a:p>
        </p:txBody>
      </p:sp>
    </p:spTree>
    <p:extLst>
      <p:ext uri="{BB962C8B-B14F-4D97-AF65-F5344CB8AC3E}">
        <p14:creationId xmlns:p14="http://schemas.microsoft.com/office/powerpoint/2010/main" xmlns=""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395536"/>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marL="285750" indent="-285750">
              <a:spcBef>
                <a:spcPts val="600"/>
              </a:spcBef>
              <a:buFont typeface="Arial" panose="020B0604020202020204" pitchFamily="34" charset="0"/>
              <a:buChar char="•"/>
            </a:pPr>
            <a:r>
              <a:rPr lang="en-US" dirty="0"/>
              <a:t>The goal is to enhance user experience by providing personalized recommendations that cater to individual tastes and preferences, ultimately increasing user engagement and satisfaction with the platform.</a:t>
            </a:r>
          </a:p>
        </p:txBody>
      </p:sp>
      <p:sp>
        <p:nvSpPr>
          <p:cNvPr id="3" name="TextBox 2">
            <a:extLst>
              <a:ext uri="{FF2B5EF4-FFF2-40B4-BE49-F238E27FC236}">
                <a16:creationId xmlns:a16="http://schemas.microsoft.com/office/drawing/2014/main" xmlns="" id="{B6E6F345-B602-EC4B-B8B2-B4CAA1DC1D46}"/>
              </a:ext>
            </a:extLst>
          </p:cNvPr>
          <p:cNvSpPr txBox="1"/>
          <p:nvPr/>
        </p:nvSpPr>
        <p:spPr>
          <a:xfrm>
            <a:off x="180328" y="802577"/>
            <a:ext cx="4569157" cy="224676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The problem statement in a Spotify music recommendation system project typically revolves around creating an algorithm.</a:t>
            </a:r>
          </a:p>
          <a:p>
            <a:pPr lvl="3"/>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85737" y="494800"/>
            <a:ext cx="4633912"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xmlns=""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xmlns=""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xmlns=""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4" name="TextBox 3">
            <a:extLst>
              <a:ext uri="{FF2B5EF4-FFF2-40B4-BE49-F238E27FC236}">
                <a16:creationId xmlns:a16="http://schemas.microsoft.com/office/drawing/2014/main" xmlns="" id="{4BB5402A-99AD-BE65-BE9A-5626DF13AE34}"/>
              </a:ext>
            </a:extLst>
          </p:cNvPr>
          <p:cNvSpPr txBox="1"/>
          <p:nvPr/>
        </p:nvSpPr>
        <p:spPr>
          <a:xfrm>
            <a:off x="36511" y="118062"/>
            <a:ext cx="4633912" cy="307777"/>
          </a:xfrm>
          <a:prstGeom prst="rect">
            <a:avLst/>
          </a:prstGeom>
          <a:solidFill>
            <a:srgbClr val="213163"/>
          </a:solidFill>
        </p:spPr>
        <p:txBody>
          <a:bodyPr wrap="square">
            <a:spAutoFit/>
          </a:bodyPr>
          <a:lstStyle/>
          <a:p>
            <a:r>
              <a:rPr lang="en-IN" sz="1400" b="1" dirty="0">
                <a:solidFill>
                  <a:schemeClr val="bg1"/>
                </a:solidFill>
              </a:rPr>
              <a:t>Spotify Music Recommendation System</a:t>
            </a:r>
          </a:p>
        </p:txBody>
      </p:sp>
    </p:spTree>
    <p:extLst>
      <p:ext uri="{BB962C8B-B14F-4D97-AF65-F5344CB8AC3E}">
        <p14:creationId xmlns:p14="http://schemas.microsoft.com/office/powerpoint/2010/main" xmlns=""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 Real-Time Spotify Music Recommendation System.” “</a:t>
            </a: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85737" y="513679"/>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a:t>
            </a:r>
          </a:p>
        </p:txBody>
      </p:sp>
      <p:pic>
        <p:nvPicPr>
          <p:cNvPr id="2" name="Graphic 1" descr="Presentation with checklist with solid fill">
            <a:extLst>
              <a:ext uri="{FF2B5EF4-FFF2-40B4-BE49-F238E27FC236}">
                <a16:creationId xmlns:a16="http://schemas.microsoft.com/office/drawing/2014/main" xmlns=""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7515" t="10396" r="9870" b="8883"/>
          <a:stretch/>
        </p:blipFill>
        <p:spPr>
          <a:xfrm>
            <a:off x="3094566" y="1881249"/>
            <a:ext cx="2954867" cy="2887133"/>
          </a:xfrm>
          <a:prstGeom prst="rect">
            <a:avLst/>
          </a:prstGeom>
        </p:spPr>
      </p:pic>
      <p:sp>
        <p:nvSpPr>
          <p:cNvPr id="5" name="TextBox 4">
            <a:extLst>
              <a:ext uri="{FF2B5EF4-FFF2-40B4-BE49-F238E27FC236}">
                <a16:creationId xmlns:a16="http://schemas.microsoft.com/office/drawing/2014/main" xmlns="" id="{37D8EE05-D7DE-6746-6462-B2B276D2B224}"/>
              </a:ext>
            </a:extLst>
          </p:cNvPr>
          <p:cNvSpPr txBox="1"/>
          <p:nvPr/>
        </p:nvSpPr>
        <p:spPr>
          <a:xfrm>
            <a:off x="-11110" y="111752"/>
            <a:ext cx="4633912" cy="307777"/>
          </a:xfrm>
          <a:prstGeom prst="rect">
            <a:avLst/>
          </a:prstGeom>
          <a:solidFill>
            <a:srgbClr val="213163"/>
          </a:solidFill>
        </p:spPr>
        <p:txBody>
          <a:bodyPr wrap="square">
            <a:spAutoFit/>
          </a:bodyPr>
          <a:lstStyle/>
          <a:p>
            <a:r>
              <a:rPr lang="en-IN" sz="1400" b="1" dirty="0">
                <a:solidFill>
                  <a:schemeClr val="bg1"/>
                </a:solidFill>
              </a:rPr>
              <a:t>Spotify Music Recommendation System</a:t>
            </a:r>
          </a:p>
        </p:txBody>
      </p:sp>
    </p:spTree>
    <p:extLst>
      <p:ext uri="{BB962C8B-B14F-4D97-AF65-F5344CB8AC3E}">
        <p14:creationId xmlns:p14="http://schemas.microsoft.com/office/powerpoint/2010/main" xmlns=""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r>
              <a:rPr lang="en-US" dirty="0"/>
              <a:t> </a:t>
            </a:r>
          </a:p>
          <a:p>
            <a:pPr marL="171450" indent="-171450">
              <a:spcBef>
                <a:spcPts val="600"/>
              </a:spcBef>
              <a:buFont typeface="Arial" panose="020B0604020202020204" pitchFamily="34" charset="0"/>
              <a:buChar char="•"/>
            </a:pPr>
            <a:r>
              <a:rPr lang="en-US" sz="1200" b="1" dirty="0" smtClean="0"/>
              <a:t>Solution : </a:t>
            </a:r>
            <a:r>
              <a:rPr lang="en-US" sz="1200" b="1" i="1" dirty="0" smtClean="0"/>
              <a:t>The </a:t>
            </a:r>
            <a:r>
              <a:rPr lang="en-US" sz="1200" b="1" i="1" dirty="0"/>
              <a:t>Project Involves utilization of k-means clustering for  </a:t>
            </a:r>
            <a:r>
              <a:rPr lang="en-US" sz="1200" b="1" i="1" dirty="0" smtClean="0"/>
              <a:t>music </a:t>
            </a:r>
            <a:r>
              <a:rPr lang="en-US" sz="1200" b="1" i="1" dirty="0"/>
              <a:t>recommendation system</a:t>
            </a:r>
            <a:r>
              <a:rPr lang="en-US" sz="1200" b="1" dirty="0"/>
              <a:t>.</a:t>
            </a:r>
          </a:p>
          <a:p>
            <a:pPr marL="171450" indent="-171450">
              <a:spcBef>
                <a:spcPts val="600"/>
              </a:spcBef>
              <a:buFont typeface="Arial" panose="020B0604020202020204" pitchFamily="34" charset="0"/>
              <a:buChar char="•"/>
            </a:pPr>
            <a:r>
              <a:rPr lang="en-US" sz="1200" b="1" dirty="0"/>
              <a:t>Gather data on user listening history, preferences, and interactions with the Spotify platform. This could include user profiles, playlists, liked songs, skipped songs, etc.</a:t>
            </a: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Proposed Solution</a:t>
            </a:r>
          </a:p>
        </p:txBody>
      </p:sp>
      <p:sp>
        <p:nvSpPr>
          <p:cNvPr id="3" name="TextBox 2">
            <a:extLst>
              <a:ext uri="{FF2B5EF4-FFF2-40B4-BE49-F238E27FC236}">
                <a16:creationId xmlns:a16="http://schemas.microsoft.com/office/drawing/2014/main" xmlns="" id="{9BDE49EA-9E8A-56A3-0A35-F079E047C2A7}"/>
              </a:ext>
            </a:extLst>
          </p:cNvPr>
          <p:cNvSpPr txBox="1"/>
          <p:nvPr/>
        </p:nvSpPr>
        <p:spPr>
          <a:xfrm>
            <a:off x="0" y="118062"/>
            <a:ext cx="4633912" cy="307777"/>
          </a:xfrm>
          <a:prstGeom prst="rect">
            <a:avLst/>
          </a:prstGeom>
          <a:solidFill>
            <a:srgbClr val="213163"/>
          </a:solidFill>
        </p:spPr>
        <p:txBody>
          <a:bodyPr wrap="square">
            <a:spAutoFit/>
          </a:bodyPr>
          <a:lstStyle/>
          <a:p>
            <a:r>
              <a:rPr lang="en-IN" sz="1400" b="1" dirty="0">
                <a:solidFill>
                  <a:schemeClr val="bg1"/>
                </a:solidFill>
              </a:rPr>
              <a:t>Spotify Music Recommendation System</a:t>
            </a:r>
          </a:p>
        </p:txBody>
      </p:sp>
    </p:spTree>
    <p:extLst>
      <p:ext uri="{BB962C8B-B14F-4D97-AF65-F5344CB8AC3E}">
        <p14:creationId xmlns:p14="http://schemas.microsoft.com/office/powerpoint/2010/main" xmlns="" val="3776562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617891"/>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7" name="TextBox 6">
            <a:extLst>
              <a:ext uri="{FF2B5EF4-FFF2-40B4-BE49-F238E27FC236}">
                <a16:creationId xmlns:a16="http://schemas.microsoft.com/office/drawing/2014/main" xmlns="" id="{6F6B3AFC-0063-39F7-B5D2-236BD6497D43}"/>
              </a:ext>
            </a:extLst>
          </p:cNvPr>
          <p:cNvSpPr txBox="1"/>
          <p:nvPr/>
        </p:nvSpPr>
        <p:spPr>
          <a:xfrm>
            <a:off x="30648" y="154893"/>
            <a:ext cx="4633912" cy="307777"/>
          </a:xfrm>
          <a:prstGeom prst="rect">
            <a:avLst/>
          </a:prstGeom>
          <a:solidFill>
            <a:srgbClr val="213163"/>
          </a:solidFill>
        </p:spPr>
        <p:txBody>
          <a:bodyPr wrap="square">
            <a:spAutoFit/>
          </a:bodyPr>
          <a:lstStyle/>
          <a:p>
            <a:r>
              <a:rPr lang="en-IN" sz="1400" b="1" dirty="0">
                <a:solidFill>
                  <a:schemeClr val="bg1"/>
                </a:solidFill>
              </a:rPr>
              <a:t>Spotify Music Recommendation System</a:t>
            </a:r>
          </a:p>
        </p:txBody>
      </p:sp>
      <p:sp>
        <p:nvSpPr>
          <p:cNvPr id="12" name="Rectangle 11">
            <a:extLst>
              <a:ext uri="{FF2B5EF4-FFF2-40B4-BE49-F238E27FC236}">
                <a16:creationId xmlns:a16="http://schemas.microsoft.com/office/drawing/2014/main" xmlns="" id="{3BBDA5E7-2482-DFD7-8C33-3330C5AD3E57}"/>
              </a:ext>
            </a:extLst>
          </p:cNvPr>
          <p:cNvSpPr/>
          <p:nvPr/>
        </p:nvSpPr>
        <p:spPr>
          <a:xfrm>
            <a:off x="619124" y="1363662"/>
            <a:ext cx="847725" cy="419100"/>
          </a:xfrm>
          <a:prstGeom prst="rect">
            <a:avLst/>
          </a:prstGeom>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endParaRPr lang="en-IN" dirty="0"/>
          </a:p>
        </p:txBody>
      </p:sp>
      <p:cxnSp>
        <p:nvCxnSpPr>
          <p:cNvPr id="14" name="Straight Connector 13">
            <a:extLst>
              <a:ext uri="{FF2B5EF4-FFF2-40B4-BE49-F238E27FC236}">
                <a16:creationId xmlns:a16="http://schemas.microsoft.com/office/drawing/2014/main" xmlns="" id="{D543C6C7-D1B4-733C-E8D5-43A5B44F1A79}"/>
              </a:ext>
            </a:extLst>
          </p:cNvPr>
          <p:cNvCxnSpPr>
            <a:cxnSpLocks/>
            <a:stCxn id="12" idx="3"/>
          </p:cNvCxnSpPr>
          <p:nvPr/>
        </p:nvCxnSpPr>
        <p:spPr>
          <a:xfrm>
            <a:off x="1466849" y="1573212"/>
            <a:ext cx="52387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xmlns="" id="{BACDA820-DD90-14A2-F5E9-99F27E8D01D0}"/>
              </a:ext>
            </a:extLst>
          </p:cNvPr>
          <p:cNvSpPr/>
          <p:nvPr/>
        </p:nvSpPr>
        <p:spPr>
          <a:xfrm>
            <a:off x="1990725" y="1363663"/>
            <a:ext cx="1743075" cy="419093"/>
          </a:xfrm>
          <a:prstGeom prst="rect">
            <a:avLst/>
          </a:prstGeom>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Processing </a:t>
            </a:r>
            <a:r>
              <a:rPr lang="en-US" dirty="0" smtClean="0"/>
              <a:t>Pip line</a:t>
            </a:r>
            <a:endParaRPr lang="en-IN" dirty="0"/>
          </a:p>
        </p:txBody>
      </p:sp>
      <p:cxnSp>
        <p:nvCxnSpPr>
          <p:cNvPr id="18" name="Straight Connector 17">
            <a:extLst>
              <a:ext uri="{FF2B5EF4-FFF2-40B4-BE49-F238E27FC236}">
                <a16:creationId xmlns:a16="http://schemas.microsoft.com/office/drawing/2014/main" xmlns="" id="{E9BA96C3-EC4A-0F85-FEA8-05E063829DC4}"/>
              </a:ext>
            </a:extLst>
          </p:cNvPr>
          <p:cNvCxnSpPr>
            <a:cxnSpLocks/>
            <a:stCxn id="16" idx="3"/>
          </p:cNvCxnSpPr>
          <p:nvPr/>
        </p:nvCxnSpPr>
        <p:spPr>
          <a:xfrm>
            <a:off x="3733800" y="1573210"/>
            <a:ext cx="55245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xmlns="" id="{8DE772B5-5515-B011-0E3F-55079DE99861}"/>
              </a:ext>
            </a:extLst>
          </p:cNvPr>
          <p:cNvSpPr/>
          <p:nvPr/>
        </p:nvSpPr>
        <p:spPr>
          <a:xfrm>
            <a:off x="4333874" y="1257300"/>
            <a:ext cx="1419226" cy="52545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Featurization</a:t>
            </a:r>
            <a:endParaRPr lang="en-IN" dirty="0"/>
          </a:p>
        </p:txBody>
      </p:sp>
      <p:cxnSp>
        <p:nvCxnSpPr>
          <p:cNvPr id="25" name="Straight Connector 24">
            <a:extLst>
              <a:ext uri="{FF2B5EF4-FFF2-40B4-BE49-F238E27FC236}">
                <a16:creationId xmlns:a16="http://schemas.microsoft.com/office/drawing/2014/main" xmlns="" id="{EBC545C9-20F3-827E-4DBE-9AE9423543F4}"/>
              </a:ext>
            </a:extLst>
          </p:cNvPr>
          <p:cNvCxnSpPr>
            <a:cxnSpLocks/>
            <a:stCxn id="23" idx="3"/>
          </p:cNvCxnSpPr>
          <p:nvPr/>
        </p:nvCxnSpPr>
        <p:spPr>
          <a:xfrm>
            <a:off x="5753100" y="1520028"/>
            <a:ext cx="60007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459349B0-667D-F4DC-071C-78F5EB591A38}"/>
              </a:ext>
            </a:extLst>
          </p:cNvPr>
          <p:cNvSpPr/>
          <p:nvPr/>
        </p:nvSpPr>
        <p:spPr>
          <a:xfrm>
            <a:off x="6429373" y="1257300"/>
            <a:ext cx="1619251" cy="52544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K-means clustering</a:t>
            </a:r>
            <a:endParaRPr lang="en-IN" dirty="0"/>
          </a:p>
        </p:txBody>
      </p:sp>
      <p:cxnSp>
        <p:nvCxnSpPr>
          <p:cNvPr id="29" name="Straight Connector 28">
            <a:extLst>
              <a:ext uri="{FF2B5EF4-FFF2-40B4-BE49-F238E27FC236}">
                <a16:creationId xmlns:a16="http://schemas.microsoft.com/office/drawing/2014/main" xmlns="" id="{0949AFC4-AADC-6C75-4371-7511F7B80B79}"/>
              </a:ext>
            </a:extLst>
          </p:cNvPr>
          <p:cNvCxnSpPr>
            <a:stCxn id="27" idx="2"/>
          </p:cNvCxnSpPr>
          <p:nvPr/>
        </p:nvCxnSpPr>
        <p:spPr>
          <a:xfrm>
            <a:off x="7238999" y="1782745"/>
            <a:ext cx="9526" cy="62708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xmlns="" id="{F7C6E594-FA44-06AE-124F-611CBCAF7405}"/>
              </a:ext>
            </a:extLst>
          </p:cNvPr>
          <p:cNvSpPr/>
          <p:nvPr/>
        </p:nvSpPr>
        <p:spPr>
          <a:xfrm>
            <a:off x="6515100" y="2409825"/>
            <a:ext cx="1533524" cy="323851"/>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API Endpoint</a:t>
            </a:r>
            <a:endParaRPr lang="en-IN" dirty="0"/>
          </a:p>
        </p:txBody>
      </p:sp>
      <p:cxnSp>
        <p:nvCxnSpPr>
          <p:cNvPr id="33" name="Straight Connector 32">
            <a:extLst>
              <a:ext uri="{FF2B5EF4-FFF2-40B4-BE49-F238E27FC236}">
                <a16:creationId xmlns:a16="http://schemas.microsoft.com/office/drawing/2014/main" xmlns="" id="{6525A9C5-9900-61E3-77E7-43B04CE049A9}"/>
              </a:ext>
            </a:extLst>
          </p:cNvPr>
          <p:cNvCxnSpPr>
            <a:stCxn id="31" idx="1"/>
          </p:cNvCxnSpPr>
          <p:nvPr/>
        </p:nvCxnSpPr>
        <p:spPr>
          <a:xfrm flipH="1" flipV="1">
            <a:off x="5819775" y="2571750"/>
            <a:ext cx="695325" cy="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xmlns="" id="{FD92710E-83A1-06DE-0E4D-B843EB0E7FE1}"/>
              </a:ext>
            </a:extLst>
          </p:cNvPr>
          <p:cNvSpPr/>
          <p:nvPr/>
        </p:nvSpPr>
        <p:spPr>
          <a:xfrm>
            <a:off x="4638675" y="2182011"/>
            <a:ext cx="1181100" cy="7794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User</a:t>
            </a:r>
            <a:endParaRPr lang="en-IN" dirty="0"/>
          </a:p>
        </p:txBody>
      </p:sp>
    </p:spTree>
    <p:extLst>
      <p:ext uri="{BB962C8B-B14F-4D97-AF65-F5344CB8AC3E}">
        <p14:creationId xmlns:p14="http://schemas.microsoft.com/office/powerpoint/2010/main" xmlns=""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50862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Personalization Enhancements</a:t>
            </a:r>
            <a:r>
              <a:rPr lang="en-US" dirty="0"/>
              <a:t>: Continuously improving the recommendation algorithms to better understand user preferences and behaviors, potentially incorporating more advanced machine learning techniques such as reinforcement learning or deep learning.</a:t>
            </a:r>
          </a:p>
          <a:p>
            <a:pPr marL="173736" indent="-173736">
              <a:spcAft>
                <a:spcPts val="800"/>
              </a:spcAft>
              <a:buClr>
                <a:srgbClr val="213163"/>
              </a:buClr>
              <a:buFont typeface="Arial" panose="020B0604020202020204" pitchFamily="34" charset="0"/>
              <a:buChar char="•"/>
            </a:pPr>
            <a:r>
              <a:rPr lang="en-US" b="1" dirty="0"/>
              <a:t>Continuous Innovation: </a:t>
            </a:r>
            <a:r>
              <a:rPr lang="en-US" dirty="0"/>
              <a:t>Remaining agile and adaptive to technological advancements and market trends, regularly updating and refining the recommendation system to stay ahead of competitors and meet the evolving needs and expectations of users.</a:t>
            </a:r>
          </a:p>
          <a:p>
            <a:pPr marL="173736" indent="-173736">
              <a:spcAft>
                <a:spcPts val="800"/>
              </a:spcAft>
              <a:buClr>
                <a:srgbClr val="213163"/>
              </a:buClr>
              <a:buFont typeface="Arial" panose="020B0604020202020204" pitchFamily="34" charset="0"/>
              <a:buChar char="•"/>
            </a:pPr>
            <a:r>
              <a:rPr lang="en-US" b="1" dirty="0"/>
              <a:t>Global Expansion and Localization: </a:t>
            </a:r>
            <a:r>
              <a:rPr lang="en-US" dirty="0"/>
              <a:t>Tailoring the recommendation system.</a:t>
            </a:r>
          </a:p>
        </p:txBody>
      </p:sp>
      <p:pic>
        <p:nvPicPr>
          <p:cNvPr id="4" name="Picture 2" descr="Abstract background with futuristic elements">
            <a:extLst>
              <a:ext uri="{FF2B5EF4-FFF2-40B4-BE49-F238E27FC236}">
                <a16:creationId xmlns:a16="http://schemas.microsoft.com/office/drawing/2014/main" xmlns=""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xmlns="" id="{172A343F-855A-F453-F887-0E4F12E1DC49}"/>
              </a:ext>
            </a:extLst>
          </p:cNvPr>
          <p:cNvSpPr txBox="1"/>
          <p:nvPr/>
        </p:nvSpPr>
        <p:spPr>
          <a:xfrm>
            <a:off x="61913" y="99279"/>
            <a:ext cx="3767137" cy="307777"/>
          </a:xfrm>
          <a:prstGeom prst="rect">
            <a:avLst/>
          </a:prstGeom>
          <a:solidFill>
            <a:srgbClr val="223366"/>
          </a:solidFill>
          <a:ln>
            <a:solidFill>
              <a:srgbClr val="223366"/>
            </a:solidFill>
          </a:ln>
        </p:spPr>
        <p:txBody>
          <a:bodyPr wrap="square">
            <a:spAutoFit/>
          </a:bodyPr>
          <a:lstStyle/>
          <a:p>
            <a:r>
              <a:rPr lang="en-IN" b="1" dirty="0">
                <a:solidFill>
                  <a:schemeClr val="bg1"/>
                </a:solidFill>
              </a:rPr>
              <a:t>Spotify Music Recommendation System</a:t>
            </a:r>
          </a:p>
        </p:txBody>
      </p:sp>
    </p:spTree>
    <p:extLst>
      <p:ext uri="{BB962C8B-B14F-4D97-AF65-F5344CB8AC3E}">
        <p14:creationId xmlns:p14="http://schemas.microsoft.com/office/powerpoint/2010/main" xmlns="" val="27761585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690</TotalTime>
  <Words>458</Words>
  <Application>Microsoft Office PowerPoint</Application>
  <PresentationFormat>On-screen Show (16:9)</PresentationFormat>
  <Paragraphs>71</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Simple Light</vt:lpstr>
      <vt:lpstr>Slide 1</vt:lpstr>
      <vt:lpstr>Slide 2</vt:lpstr>
      <vt:lpstr>Course Outline</vt:lpstr>
      <vt:lpstr>Slide 4</vt:lpstr>
      <vt:lpstr>Slide 5</vt:lpstr>
      <vt:lpstr>Slide 6</vt:lpstr>
      <vt:lpstr>Slide 7</vt:lpstr>
      <vt:lpstr>Slide 8</vt:lpstr>
      <vt:lpstr>Slide 9</vt:lpstr>
      <vt:lpstr>Slide 10</vt:lpstr>
      <vt:lpstr>Slide 11</vt:lpstr>
      <vt:lpstr>Slide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163</cp:revision>
  <dcterms:modified xsi:type="dcterms:W3CDTF">2024-04-12T04:52:05Z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